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75" r:id="rId4"/>
    <p:sldId id="276" r:id="rId5"/>
    <p:sldId id="278" r:id="rId6"/>
    <p:sldId id="279" r:id="rId7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25" autoAdjust="0"/>
    <p:restoredTop sz="76857" autoAdjust="0"/>
  </p:normalViewPr>
  <p:slideViewPr>
    <p:cSldViewPr snapToGrid="0">
      <p:cViewPr varScale="1">
        <p:scale>
          <a:sx n="85" d="100"/>
          <a:sy n="85" d="100"/>
        </p:scale>
        <p:origin x="-14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744EB-576A-4DC1-9D85-474F72CF0A85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62BCB-57BC-4C48-B70E-D9E24F1758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0322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23444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18016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185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30674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54310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62BCB-57BC-4C48-B70E-D9E24F17583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28939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EA453A2-E16F-4FE2-A07E-62ACF0166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0416470-60BF-46B8-A5B9-3EE30DF1B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CB7D809-AA2E-44D5-AFEE-85ABA46D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6AD42BE-312E-4ADC-BEF9-49D6829CA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007C520B-7ACA-4F72-9F41-3E609F9A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4603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5CF441-6850-4C37-96BB-34C3975F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045E469C-291F-49CD-9AC0-B55371ED5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23FB7EE-6498-4A74-B5D3-56C064376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BA71CE7-3BA0-4655-9E34-631DA4E6D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767F89E-C3E2-465A-B38E-26399A3F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3090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95AC5D6F-CB1C-4170-A2F7-1CBC10984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7993610F-D4B6-468E-9EB8-440E4B568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9682BEA-C59D-4A8D-B73B-B6653511C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D18D31A-F5F6-42A5-BB8B-CB667BFDC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B910EC3-EBA0-415B-A549-184F2327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829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641D7E0-EA0D-47AA-9C05-0FF6A3981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FC8D1A7-9944-46D3-BFC1-E39849EB6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C17F15C-7BA3-4BF9-B668-6A8C3BAA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52779D5-599C-4B13-81AD-54E574CA6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1BA4112-EF82-4957-A11E-74374AB5E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3419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5C7F722-722B-4A44-AC49-F0566605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8D544D2-3187-4780-A9B5-B32F8A61B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1EA4467-8A7A-4114-9F6A-C7D7F840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91007DB-B248-4737-82A6-45F10DCD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B48BE82-BE9A-486A-B70A-20BB3C4F2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6673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DDCFB2F-D5C5-4041-B596-A0B58701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7C7C47C-EB00-4C31-A1A9-9AC2B4F4D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00927C7B-48CC-40F4-A5F2-A97827A67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339EB0F-8E88-4255-9160-2B9AFA3C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5C20876A-7EDA-40B6-A3D3-D4921D05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1E1CA0F-208C-45DD-9922-954A409CD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3569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122D892-6BD4-4C7A-8229-9C2EC822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8FF18E1-E5BC-4130-BE2F-19C50651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F666917-216B-456D-A222-3E85E3475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BFFBEF16-6D08-481C-82B0-FDE9533959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AB4D92AB-159A-4437-A652-E0C2B4291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954D88E8-0953-435E-B617-A13DE664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9CDCAA1F-0E4F-48FA-A8CB-F9804B24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7E9942C6-E8C1-460C-B67E-F303A627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5874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96C03B2-55EB-4D1A-97FF-F5BE8A291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DA920B19-9E1F-4DFD-935B-143D94C0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91552C08-33A1-40AE-A523-6823BCA9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E11C0E2B-3E88-4AC2-B7E7-09CB00258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0480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E77356E8-6215-4816-B36A-0A2C0B80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4B8B30AC-3877-4B77-BE12-1A879716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4341926-45AB-450B-9ADB-744C9834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093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6BF79CE-C688-4BDE-B882-3227E801B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E7271C6-6060-4D55-A251-47A39B65F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0A84136B-D294-46D6-8E70-533D788A6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C887718-9E8B-4EB7-86BD-49F3A54E9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F080397-A96A-40D9-BCE6-87E2528A3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5687CBA-9B82-4564-9248-947F02DA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6333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D6F706D-1C00-485D-B8DC-9D3F66FB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31B97235-7A26-4F72-B4CD-24C9D5055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A3FC2BD-8476-4920-9679-F85A2F264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A563DBD-BD7B-4C92-9390-C7B7F852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3938A7A3-64B2-4F74-B092-C2594EF1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3A9F108-A2B9-4C20-95CF-190A1C419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7963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AEB09984-F372-44A5-A576-445EE7E50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40355181-E811-4531-A036-FA7D17484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91F0B7A-45B6-48CA-A8D3-BFDCD193A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6A716-BDB3-4D12-836F-9ABDA61C27E4}" type="datetimeFigureOut">
              <a:rPr lang="fr-FR" smtClean="0"/>
              <a:pPr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478E55E-051E-41AB-B422-A03E5BCB7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161A2CF-F152-4749-BC62-F05F1D492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44351-BD30-498E-ADFE-008355F50E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9263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cid:image002.png@01D62461.E26C62F0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058401" y="198496"/>
            <a:ext cx="1911922" cy="14430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53" name="ZoneTexte 52">
            <a:extLst>
              <a:ext uri="{FF2B5EF4-FFF2-40B4-BE49-F238E27FC236}">
                <a16:creationId xmlns:a16="http://schemas.microsoft.com/office/drawing/2014/main" xmlns="" id="{95B83149-E38C-4345-BCA8-571DA0127E70}"/>
              </a:ext>
            </a:extLst>
          </p:cNvPr>
          <p:cNvSpPr txBox="1"/>
          <p:nvPr/>
        </p:nvSpPr>
        <p:spPr>
          <a:xfrm>
            <a:off x="659176" y="1558394"/>
            <a:ext cx="1087364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800" b="1" dirty="0" err="1">
                <a:latin typeface="Marianne" panose="02000000000000000000" pitchFamily="50" charset="0"/>
              </a:rPr>
              <a:t>MARDi</a:t>
            </a:r>
            <a:r>
              <a:rPr lang="fr-FR" sz="4800" b="1" dirty="0">
                <a:latin typeface="Marianne" panose="02000000000000000000" pitchFamily="50" charset="0"/>
              </a:rPr>
              <a:t> de l’amiable sur</a:t>
            </a:r>
          </a:p>
          <a:p>
            <a:pPr algn="ctr"/>
            <a:r>
              <a:rPr lang="fr-FR" sz="4800" b="1" dirty="0">
                <a:latin typeface="Marianne" panose="02000000000000000000" pitchFamily="50" charset="0"/>
              </a:rPr>
              <a:t>« la désignation conventionnelle d’un technicien »</a:t>
            </a:r>
          </a:p>
          <a:p>
            <a:pPr algn="ctr"/>
            <a:r>
              <a:rPr lang="fr-FR" sz="4800" b="1" dirty="0">
                <a:latin typeface="Marianne" panose="02000000000000000000" pitchFamily="50" charset="0"/>
              </a:rPr>
              <a:t>-</a:t>
            </a:r>
          </a:p>
          <a:p>
            <a:pPr algn="ctr"/>
            <a:r>
              <a:rPr lang="fr-FR" sz="4800" dirty="0">
                <a:latin typeface="Marianne" panose="02000000000000000000" pitchFamily="50" charset="0"/>
              </a:rPr>
              <a:t>Le juge d’appui</a:t>
            </a:r>
          </a:p>
        </p:txBody>
      </p:sp>
      <p:graphicFrame>
        <p:nvGraphicFramePr>
          <p:cNvPr id="54" name="Tableau 54">
            <a:extLst>
              <a:ext uri="{FF2B5EF4-FFF2-40B4-BE49-F238E27FC236}">
                <a16:creationId xmlns:a16="http://schemas.microsoft.com/office/drawing/2014/main" xmlns="" id="{3C5CD9D6-F4A7-4C0C-BCF6-D8DD4F47D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5040216"/>
              </p:ext>
            </p:extLst>
          </p:nvPr>
        </p:nvGraphicFramePr>
        <p:xfrm>
          <a:off x="2032000" y="5775973"/>
          <a:ext cx="81280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xmlns="" val="3691367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4000" b="0" i="1" dirty="0">
                          <a:solidFill>
                            <a:schemeClr val="tx1"/>
                          </a:solidFill>
                          <a:latin typeface="Marianne" panose="02000000000000000000" pitchFamily="50" charset="0"/>
                        </a:rPr>
                        <a:t>mardi 17 mars 2026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28245026"/>
                  </a:ext>
                </a:extLst>
              </a:tr>
            </a:tbl>
          </a:graphicData>
        </a:graphic>
      </p:graphicFrame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6"/>
            <a:ext cx="1805654" cy="1556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0910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433303" y="198497"/>
            <a:ext cx="1537019" cy="1109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7"/>
            <a:ext cx="1389327" cy="11090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5B7A55B-E268-4583-9169-C36DB47836B3}"/>
              </a:ext>
            </a:extLst>
          </p:cNvPr>
          <p:cNvSpPr txBox="1"/>
          <p:nvPr/>
        </p:nvSpPr>
        <p:spPr>
          <a:xfrm>
            <a:off x="5023104" y="383713"/>
            <a:ext cx="196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Le juge d’appui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3CAC500C-99EA-5FB3-CC82-E0BA8E47FC48}"/>
              </a:ext>
            </a:extLst>
          </p:cNvPr>
          <p:cNvSpPr txBox="1"/>
          <p:nvPr/>
        </p:nvSpPr>
        <p:spPr>
          <a:xfrm>
            <a:off x="670560" y="1792224"/>
            <a:ext cx="108143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u="sng" dirty="0">
                <a:latin typeface="Marianne" panose="02000000000000000000" pitchFamily="2" charset="0"/>
              </a:rPr>
              <a:t>Cadre juridique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u="sng" dirty="0">
              <a:latin typeface="Marianne" panose="02000000000000000000" pitchFamily="2" charset="0"/>
            </a:endParaRPr>
          </a:p>
          <a:p>
            <a:endParaRPr lang="fr-FR" b="1" dirty="0">
              <a:latin typeface="Marianne" panose="02000000000000000000" pitchFamily="2" charset="0"/>
            </a:endParaRPr>
          </a:p>
          <a:p>
            <a:r>
              <a:rPr lang="fr-FR" b="1" dirty="0">
                <a:latin typeface="Marianne" panose="02000000000000000000" pitchFamily="2" charset="0"/>
              </a:rPr>
              <a:t>Article 131-3 du code de procédure civile</a:t>
            </a:r>
          </a:p>
          <a:p>
            <a:endParaRPr lang="fr-FR" b="1" dirty="0">
              <a:latin typeface="Marianne" panose="02000000000000000000" pitchFamily="2" charset="0"/>
            </a:endParaRPr>
          </a:p>
          <a:p>
            <a:endParaRPr lang="fr-FR" b="1" dirty="0">
              <a:latin typeface="Marianne" panose="02000000000000000000" pitchFamily="2" charset="0"/>
            </a:endParaRPr>
          </a:p>
          <a:p>
            <a:pPr algn="l"/>
            <a:r>
              <a:rPr lang="fr-FR" i="1" dirty="0">
                <a:latin typeface="Marianne" panose="02000000000000000000" pitchFamily="2" charset="0"/>
              </a:rPr>
              <a:t>« </a:t>
            </a:r>
            <a:r>
              <a:rPr lang="fr-FR" b="0" i="1" dirty="0">
                <a:solidFill>
                  <a:srgbClr val="000000"/>
                </a:solidFill>
                <a:effectLst/>
                <a:latin typeface="Marianne" panose="02000000000000000000" pitchFamily="2" charset="0"/>
              </a:rPr>
              <a:t>Le juge peut être saisi par la partie la plus diligente en cas de difficulté relative à la désignation ou au maintien du technicien.</a:t>
            </a:r>
          </a:p>
          <a:p>
            <a:pPr algn="l"/>
            <a:endParaRPr lang="fr-FR" b="0" i="1" dirty="0">
              <a:solidFill>
                <a:srgbClr val="000000"/>
              </a:solidFill>
              <a:effectLst/>
              <a:latin typeface="Marianne" panose="02000000000000000000" pitchFamily="2" charset="0"/>
            </a:endParaRPr>
          </a:p>
          <a:p>
            <a:pPr algn="l"/>
            <a:r>
              <a:rPr lang="fr-FR" b="0" i="1" dirty="0">
                <a:solidFill>
                  <a:srgbClr val="000000"/>
                </a:solidFill>
                <a:effectLst/>
                <a:latin typeface="Marianne" panose="02000000000000000000" pitchFamily="2" charset="0"/>
              </a:rPr>
              <a:t>Il peut également l'être par la partie la plus diligente ou par le technicien en cas de difficulté relative à la rémunération ou à l'exécution de la mission de ce dernier.</a:t>
            </a:r>
          </a:p>
          <a:p>
            <a:pPr algn="l"/>
            <a:endParaRPr lang="fr-FR" b="0" i="1" dirty="0">
              <a:solidFill>
                <a:srgbClr val="000000"/>
              </a:solidFill>
              <a:effectLst/>
              <a:latin typeface="Marianne" panose="02000000000000000000" pitchFamily="2" charset="0"/>
            </a:endParaRPr>
          </a:p>
          <a:p>
            <a:pPr algn="l"/>
            <a:r>
              <a:rPr lang="fr-FR" b="0" i="1" dirty="0">
                <a:solidFill>
                  <a:srgbClr val="000000"/>
                </a:solidFill>
                <a:effectLst/>
                <a:latin typeface="Marianne" panose="02000000000000000000" pitchFamily="2" charset="0"/>
              </a:rPr>
              <a:t>La demande est portée devant le juge saisi de l'affaire ou, à défaut, devant le président de la juridiction compétente pour connaître l'affaire au fond, qui statue selon la procédure accélérée au fond. »</a:t>
            </a:r>
          </a:p>
        </p:txBody>
      </p:sp>
    </p:spTree>
    <p:extLst>
      <p:ext uri="{BB962C8B-B14F-4D97-AF65-F5344CB8AC3E}">
        <p14:creationId xmlns:p14="http://schemas.microsoft.com/office/powerpoint/2010/main" xmlns="" val="2740313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433303" y="198497"/>
            <a:ext cx="1537019" cy="1109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7"/>
            <a:ext cx="1389327" cy="11090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5B7A55B-E268-4583-9169-C36DB47836B3}"/>
              </a:ext>
            </a:extLst>
          </p:cNvPr>
          <p:cNvSpPr txBox="1"/>
          <p:nvPr/>
        </p:nvSpPr>
        <p:spPr>
          <a:xfrm>
            <a:off x="5023104" y="383713"/>
            <a:ext cx="196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Le juge d’appui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3CAC500C-99EA-5FB3-CC82-E0BA8E47FC48}"/>
              </a:ext>
            </a:extLst>
          </p:cNvPr>
          <p:cNvSpPr txBox="1"/>
          <p:nvPr/>
        </p:nvSpPr>
        <p:spPr>
          <a:xfrm>
            <a:off x="670560" y="1877568"/>
            <a:ext cx="1081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F"/>
            </a:pPr>
            <a:r>
              <a:rPr lang="fr-FR" b="1" u="sng" dirty="0">
                <a:latin typeface="Marianne" panose="02000000000000000000" pitchFamily="2" charset="0"/>
              </a:rPr>
              <a:t>Qui est le juge d’appui ?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3EB28161-2F5E-7C13-C5E8-4CD49407DB8D}"/>
              </a:ext>
            </a:extLst>
          </p:cNvPr>
          <p:cNvSpPr/>
          <p:nvPr/>
        </p:nvSpPr>
        <p:spPr>
          <a:xfrm>
            <a:off x="2011680" y="2871216"/>
            <a:ext cx="3486912" cy="8412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Instance en cours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xmlns="" id="{021588E5-6D3B-B22B-8EA6-D4B7903ED852}"/>
              </a:ext>
            </a:extLst>
          </p:cNvPr>
          <p:cNvSpPr/>
          <p:nvPr/>
        </p:nvSpPr>
        <p:spPr>
          <a:xfrm>
            <a:off x="6693410" y="2896123"/>
            <a:ext cx="3486912" cy="8412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Hors procès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xmlns="" id="{5D19A0E4-D499-84DD-3793-028A36894BF7}"/>
              </a:ext>
            </a:extLst>
          </p:cNvPr>
          <p:cNvSpPr/>
          <p:nvPr/>
        </p:nvSpPr>
        <p:spPr>
          <a:xfrm>
            <a:off x="2011680" y="5126736"/>
            <a:ext cx="3486912" cy="8412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Juge saisi de l’affaire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xmlns="" id="{5ACA0BAD-9E21-394E-0A0E-FD8C5A34354C}"/>
              </a:ext>
            </a:extLst>
          </p:cNvPr>
          <p:cNvSpPr/>
          <p:nvPr/>
        </p:nvSpPr>
        <p:spPr>
          <a:xfrm>
            <a:off x="6693410" y="5126736"/>
            <a:ext cx="3486912" cy="8412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Président du tribunal en procédure accélérée au fond</a:t>
            </a:r>
          </a:p>
        </p:txBody>
      </p:sp>
      <p:sp>
        <p:nvSpPr>
          <p:cNvPr id="9" name="Flèche : bas 8">
            <a:extLst>
              <a:ext uri="{FF2B5EF4-FFF2-40B4-BE49-F238E27FC236}">
                <a16:creationId xmlns:a16="http://schemas.microsoft.com/office/drawing/2014/main" xmlns="" id="{98BCC37A-265E-F7D5-66B3-D0164EFBAA01}"/>
              </a:ext>
            </a:extLst>
          </p:cNvPr>
          <p:cNvSpPr/>
          <p:nvPr/>
        </p:nvSpPr>
        <p:spPr>
          <a:xfrm>
            <a:off x="3450336" y="3828288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xmlns="" id="{8782F332-C85F-51A3-2C5C-7AE714707533}"/>
              </a:ext>
            </a:extLst>
          </p:cNvPr>
          <p:cNvSpPr/>
          <p:nvPr/>
        </p:nvSpPr>
        <p:spPr>
          <a:xfrm>
            <a:off x="8132066" y="3823238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528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433303" y="198497"/>
            <a:ext cx="1537019" cy="1109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7"/>
            <a:ext cx="1389327" cy="11090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5B7A55B-E268-4583-9169-C36DB47836B3}"/>
              </a:ext>
            </a:extLst>
          </p:cNvPr>
          <p:cNvSpPr txBox="1"/>
          <p:nvPr/>
        </p:nvSpPr>
        <p:spPr>
          <a:xfrm>
            <a:off x="5023104" y="383713"/>
            <a:ext cx="196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Le juge d’appui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3CAC500C-99EA-5FB3-CC82-E0BA8E47FC48}"/>
              </a:ext>
            </a:extLst>
          </p:cNvPr>
          <p:cNvSpPr txBox="1"/>
          <p:nvPr/>
        </p:nvSpPr>
        <p:spPr>
          <a:xfrm>
            <a:off x="670560" y="2130228"/>
            <a:ext cx="108143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F"/>
            </a:pPr>
            <a:r>
              <a:rPr lang="fr-FR" b="1" u="sng" dirty="0">
                <a:latin typeface="Marianne" panose="02000000000000000000" pitchFamily="2" charset="0"/>
              </a:rPr>
              <a:t>Quelle est sa mission ?</a:t>
            </a: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u="sng" dirty="0"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u="sng" dirty="0">
              <a:latin typeface="Marianne" panose="02000000000000000000" pitchFamily="2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-FR" dirty="0">
                <a:latin typeface="Marianne" panose="02000000000000000000" pitchFamily="2" charset="0"/>
              </a:rPr>
              <a:t>Des attributions limitatives fixées par les articles 131-3 et 131-5 du code de procédure civile, se bornant à trancher les difficultés relatives :</a:t>
            </a:r>
          </a:p>
          <a:p>
            <a:pPr marL="285750" indent="-285750" algn="just">
              <a:buFont typeface="Wingdings" panose="05000000000000000000" pitchFamily="2" charset="2"/>
              <a:buChar char="F"/>
            </a:pPr>
            <a:endParaRPr lang="fr-FR" dirty="0">
              <a:latin typeface="Marianne" panose="02000000000000000000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Marianne" panose="02000000000000000000" pitchFamily="2" charset="0"/>
              </a:rPr>
              <a:t>au maintien ou à la désignation du technicien 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>
              <a:latin typeface="Marianne" panose="02000000000000000000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Marianne" panose="02000000000000000000" pitchFamily="2" charset="0"/>
              </a:rPr>
              <a:t>à la communication des pièces 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dirty="0">
              <a:latin typeface="Marianne" panose="02000000000000000000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Marianne" panose="02000000000000000000" pitchFamily="2" charset="0"/>
              </a:rPr>
              <a:t>à l’exécution de la mission et à la rémunération du technicien.</a:t>
            </a: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u="sng" dirty="0"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u="sng" dirty="0"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u="sng" dirty="0"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345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433303" y="198497"/>
            <a:ext cx="1537019" cy="1109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7"/>
            <a:ext cx="1389327" cy="11090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5B7A55B-E268-4583-9169-C36DB47836B3}"/>
              </a:ext>
            </a:extLst>
          </p:cNvPr>
          <p:cNvSpPr txBox="1"/>
          <p:nvPr/>
        </p:nvSpPr>
        <p:spPr>
          <a:xfrm>
            <a:off x="5023104" y="383713"/>
            <a:ext cx="196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Le juge d’appui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3CAC500C-99EA-5FB3-CC82-E0BA8E47FC48}"/>
              </a:ext>
            </a:extLst>
          </p:cNvPr>
          <p:cNvSpPr txBox="1"/>
          <p:nvPr/>
        </p:nvSpPr>
        <p:spPr>
          <a:xfrm>
            <a:off x="670560" y="1877568"/>
            <a:ext cx="1081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F"/>
            </a:pPr>
            <a:r>
              <a:rPr lang="fr-FR" b="1" u="sng" dirty="0">
                <a:latin typeface="Marianne" panose="02000000000000000000" pitchFamily="2" charset="0"/>
              </a:rPr>
              <a:t>Qui peut saisir le juge d’appui ?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3EB28161-2F5E-7C13-C5E8-4CD49407DB8D}"/>
              </a:ext>
            </a:extLst>
          </p:cNvPr>
          <p:cNvSpPr/>
          <p:nvPr/>
        </p:nvSpPr>
        <p:spPr>
          <a:xfrm>
            <a:off x="1015264" y="2734796"/>
            <a:ext cx="3486912" cy="9520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pour le maintien ou la désignation du technicien et la communication des pièces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xmlns="" id="{021588E5-6D3B-B22B-8EA6-D4B7903ED852}"/>
              </a:ext>
            </a:extLst>
          </p:cNvPr>
          <p:cNvSpPr/>
          <p:nvPr/>
        </p:nvSpPr>
        <p:spPr>
          <a:xfrm>
            <a:off x="7105928" y="2739845"/>
            <a:ext cx="3486912" cy="9469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Pour les difficultés relatives à la rémunération et à l’exécution de la mission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xmlns="" id="{5D19A0E4-D499-84DD-3793-028A36894BF7}"/>
              </a:ext>
            </a:extLst>
          </p:cNvPr>
          <p:cNvSpPr/>
          <p:nvPr/>
        </p:nvSpPr>
        <p:spPr>
          <a:xfrm>
            <a:off x="1015264" y="5126736"/>
            <a:ext cx="3486912" cy="8412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Les parties uniquement</a:t>
            </a:r>
          </a:p>
        </p:txBody>
      </p:sp>
      <p:sp>
        <p:nvSpPr>
          <p:cNvPr id="9" name="Flèche : bas 8">
            <a:extLst>
              <a:ext uri="{FF2B5EF4-FFF2-40B4-BE49-F238E27FC236}">
                <a16:creationId xmlns:a16="http://schemas.microsoft.com/office/drawing/2014/main" xmlns="" id="{98BCC37A-265E-F7D5-66B3-D0164EFBAA01}"/>
              </a:ext>
            </a:extLst>
          </p:cNvPr>
          <p:cNvSpPr/>
          <p:nvPr/>
        </p:nvSpPr>
        <p:spPr>
          <a:xfrm>
            <a:off x="2453920" y="3810000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xmlns="" id="{353CDF74-366D-9B83-9031-9E6F48C91C8F}"/>
              </a:ext>
            </a:extLst>
          </p:cNvPr>
          <p:cNvSpPr/>
          <p:nvPr/>
        </p:nvSpPr>
        <p:spPr>
          <a:xfrm>
            <a:off x="6530267" y="5126736"/>
            <a:ext cx="2319117" cy="8412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Les parties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xmlns="" id="{0BFFFF3D-42EA-FD4F-B952-01A5DF0C88B0}"/>
              </a:ext>
            </a:extLst>
          </p:cNvPr>
          <p:cNvSpPr/>
          <p:nvPr/>
        </p:nvSpPr>
        <p:spPr>
          <a:xfrm>
            <a:off x="9273744" y="5115590"/>
            <a:ext cx="2319117" cy="8412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Le technicien</a:t>
            </a: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xmlns="" id="{BAE2358D-626F-9921-9E83-0DBFA1FF8BF9}"/>
              </a:ext>
            </a:extLst>
          </p:cNvPr>
          <p:cNvSpPr/>
          <p:nvPr/>
        </p:nvSpPr>
        <p:spPr>
          <a:xfrm>
            <a:off x="7385025" y="3803796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xmlns="" id="{531664B6-08F7-9A87-E3DE-58F5F541290A}"/>
              </a:ext>
            </a:extLst>
          </p:cNvPr>
          <p:cNvSpPr/>
          <p:nvPr/>
        </p:nvSpPr>
        <p:spPr>
          <a:xfrm>
            <a:off x="9823702" y="3778889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0180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8F44B373-F7F6-4A21-8F2C-9F4BF4AF1AC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604"/>
          <a:stretch/>
        </p:blipFill>
        <p:spPr bwMode="auto">
          <a:xfrm>
            <a:off x="10433303" y="198497"/>
            <a:ext cx="1537019" cy="1109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5" name="Image 54" descr="logo_justice_sign">
            <a:extLst>
              <a:ext uri="{FF2B5EF4-FFF2-40B4-BE49-F238E27FC236}">
                <a16:creationId xmlns:a16="http://schemas.microsoft.com/office/drawing/2014/main" xmlns="" id="{1FC9A29F-9CFF-4A60-8B9D-015E0B896C6B}"/>
              </a:ext>
            </a:extLst>
          </p:cNvPr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601" y="198497"/>
            <a:ext cx="1389327" cy="11090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5B7A55B-E268-4583-9169-C36DB47836B3}"/>
              </a:ext>
            </a:extLst>
          </p:cNvPr>
          <p:cNvSpPr txBox="1"/>
          <p:nvPr/>
        </p:nvSpPr>
        <p:spPr>
          <a:xfrm>
            <a:off x="5023104" y="383713"/>
            <a:ext cx="1962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Marianne" panose="02000000000000000000" pitchFamily="2" charset="0"/>
              </a:rPr>
              <a:t>Le juge d’appui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3CAC500C-99EA-5FB3-CC82-E0BA8E47FC48}"/>
              </a:ext>
            </a:extLst>
          </p:cNvPr>
          <p:cNvSpPr txBox="1"/>
          <p:nvPr/>
        </p:nvSpPr>
        <p:spPr>
          <a:xfrm>
            <a:off x="670560" y="1511808"/>
            <a:ext cx="1081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F"/>
            </a:pPr>
            <a:r>
              <a:rPr lang="fr-FR" b="1" u="sng" dirty="0">
                <a:latin typeface="Marianne" panose="02000000000000000000" pitchFamily="2" charset="0"/>
              </a:rPr>
              <a:t>Comment intervient-il ?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xmlns="" id="{3EB28161-2F5E-7C13-C5E8-4CD49407DB8D}"/>
              </a:ext>
            </a:extLst>
          </p:cNvPr>
          <p:cNvSpPr/>
          <p:nvPr/>
        </p:nvSpPr>
        <p:spPr>
          <a:xfrm>
            <a:off x="2011680" y="2176272"/>
            <a:ext cx="3486912" cy="8412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Instance en cours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xmlns="" id="{021588E5-6D3B-B22B-8EA6-D4B7903ED852}"/>
              </a:ext>
            </a:extLst>
          </p:cNvPr>
          <p:cNvSpPr/>
          <p:nvPr/>
        </p:nvSpPr>
        <p:spPr>
          <a:xfrm>
            <a:off x="6693410" y="2201179"/>
            <a:ext cx="3486912" cy="8412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Hors procès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xmlns="" id="{5D19A0E4-D499-84DD-3793-028A36894BF7}"/>
              </a:ext>
            </a:extLst>
          </p:cNvPr>
          <p:cNvSpPr/>
          <p:nvPr/>
        </p:nvSpPr>
        <p:spPr>
          <a:xfrm>
            <a:off x="2011680" y="4493798"/>
            <a:ext cx="3486912" cy="14741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RPVA ou lettre ;</a:t>
            </a:r>
          </a:p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Rendez-vous judiciaire ;</a:t>
            </a:r>
          </a:p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Décision tranchant la difficulté ou la reprise de l’instruction judiciaire.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xmlns="" id="{5ACA0BAD-9E21-394E-0A0E-FD8C5A34354C}"/>
              </a:ext>
            </a:extLst>
          </p:cNvPr>
          <p:cNvSpPr/>
          <p:nvPr/>
        </p:nvSpPr>
        <p:spPr>
          <a:xfrm>
            <a:off x="6693410" y="4493798"/>
            <a:ext cx="3486912" cy="14741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Assignation (représentation par un avocat obligatoire ) ;</a:t>
            </a:r>
          </a:p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Audience ;</a:t>
            </a:r>
          </a:p>
          <a:p>
            <a:pPr marL="285750" indent="-285750" algn="ctr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Jugement.</a:t>
            </a:r>
          </a:p>
        </p:txBody>
      </p:sp>
      <p:sp>
        <p:nvSpPr>
          <p:cNvPr id="9" name="Flèche : bas 8">
            <a:extLst>
              <a:ext uri="{FF2B5EF4-FFF2-40B4-BE49-F238E27FC236}">
                <a16:creationId xmlns:a16="http://schemas.microsoft.com/office/drawing/2014/main" xmlns="" id="{98BCC37A-265E-F7D5-66B3-D0164EFBAA01}"/>
              </a:ext>
            </a:extLst>
          </p:cNvPr>
          <p:cNvSpPr/>
          <p:nvPr/>
        </p:nvSpPr>
        <p:spPr>
          <a:xfrm>
            <a:off x="3450336" y="3133344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xmlns="" id="{8782F332-C85F-51A3-2C5C-7AE714707533}"/>
              </a:ext>
            </a:extLst>
          </p:cNvPr>
          <p:cNvSpPr/>
          <p:nvPr/>
        </p:nvSpPr>
        <p:spPr>
          <a:xfrm>
            <a:off x="8132066" y="3128294"/>
            <a:ext cx="609600" cy="12446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570583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198</Words>
  <Application>Microsoft Office PowerPoint</Application>
  <PresentationFormat>Personnalisé</PresentationFormat>
  <Paragraphs>58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BESSE Guillaume</dc:creator>
  <cp:lastModifiedBy>AF</cp:lastModifiedBy>
  <cp:revision>116</cp:revision>
  <dcterms:created xsi:type="dcterms:W3CDTF">2023-12-08T17:47:32Z</dcterms:created>
  <dcterms:modified xsi:type="dcterms:W3CDTF">2026-03-11T13:57:43Z</dcterms:modified>
</cp:coreProperties>
</file>