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51435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hi8/HzNz6hh+89X8GcJwPXSqTJ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2BC70"/>
    <a:srgbClr val="F6CA5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-372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" name="Google Shape;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" name="Google Shape;2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" name="Google Shape;5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C8A9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" name="Google Shape;17;p1"/>
          <p:cNvCxnSpPr/>
          <p:nvPr/>
        </p:nvCxnSpPr>
        <p:spPr>
          <a:xfrm>
            <a:off x="1097280" y="1828800"/>
            <a:ext cx="2286000" cy="0"/>
          </a:xfrm>
          <a:prstGeom prst="straightConnector1">
            <a:avLst/>
          </a:prstGeom>
          <a:noFill/>
          <a:ln w="25400" cap="flat" cmpd="sng">
            <a:solidFill>
              <a:srgbClr val="C8A95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8" name="Google Shape;18;p1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97280" y="1097280"/>
            <a:ext cx="548640" cy="54864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"/>
          <p:cNvSpPr/>
          <p:nvPr/>
        </p:nvSpPr>
        <p:spPr>
          <a:xfrm>
            <a:off x="1097280" y="2103120"/>
            <a:ext cx="685800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Georgia"/>
              <a:buNone/>
            </a:pPr>
            <a:r>
              <a:rPr lang="en-US" sz="4000" b="1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L'Expert Judiciaire</a:t>
            </a: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1097280" y="3108960"/>
            <a:ext cx="6858000" cy="548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8A951"/>
              </a:buClr>
              <a:buSzPts val="2000"/>
              <a:buFont typeface="Calibri"/>
              <a:buNone/>
            </a:pPr>
            <a:r>
              <a:rPr lang="en-US" sz="2000" b="0" i="1" u="none" strike="noStrike" cap="none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Un allié essentiel dans votre procédure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1097280" y="4206240"/>
            <a:ext cx="640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9AA"/>
              </a:buClr>
              <a:buSzPts val="1300"/>
              <a:buFont typeface="Calibri"/>
              <a:buNone/>
            </a:pPr>
            <a:r>
              <a:rPr lang="en-US" sz="1300" b="0" i="0" u="none" strike="noStrike" cap="none">
                <a:solidFill>
                  <a:srgbClr val="8899AA"/>
                </a:solidFill>
                <a:latin typeface="Calibri"/>
                <a:ea typeface="Calibri"/>
                <a:cs typeface="Calibri"/>
                <a:sym typeface="Calibri"/>
              </a:rPr>
              <a:t>Comprendre son rôle, le déroulement et les avantages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B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A9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640080" y="320040"/>
            <a:ext cx="77724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3000"/>
              <a:buFont typeface="Georgia"/>
              <a:buNone/>
            </a:pPr>
            <a:r>
              <a:rPr lang="en-US" sz="3000" b="1" i="0" u="none" strike="noStrike" cap="none" dirty="0" err="1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Désignation</a:t>
            </a:r>
            <a:r>
              <a:rPr lang="en-US" sz="3000" b="1" i="0" u="none" strike="noStrike" cap="none" dirty="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 d’un </a:t>
            </a:r>
            <a:r>
              <a:rPr lang="en-US" sz="3000" b="1" i="0" u="none" strike="noStrike" cap="none" dirty="0" err="1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technicien</a:t>
            </a:r>
            <a:r>
              <a:rPr lang="en-US" sz="3000" b="1" i="0" u="none" strike="noStrike" cap="none" dirty="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 après le </a:t>
            </a:r>
            <a:r>
              <a:rPr lang="en-US" sz="3000" b="1" i="0" u="none" strike="noStrike" cap="none" dirty="0" err="1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Décret</a:t>
            </a:r>
            <a:r>
              <a:rPr lang="en-US" sz="3000" b="1" i="0" u="none" strike="noStrike" cap="none" dirty="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 du 18 Juillet 2025</a:t>
            </a:r>
            <a:endParaRPr sz="3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656053" y="1675747"/>
            <a:ext cx="822960" cy="822960"/>
          </a:xfrm>
          <a:prstGeom prst="ellipse">
            <a:avLst/>
          </a:prstGeom>
          <a:solidFill>
            <a:srgbClr val="243B6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0" name="Google Shape;30;p2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183" y="1774444"/>
            <a:ext cx="502920" cy="50292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2"/>
          <p:cNvSpPr/>
          <p:nvPr/>
        </p:nvSpPr>
        <p:spPr>
          <a:xfrm>
            <a:off x="1828800" y="1709925"/>
            <a:ext cx="6675120" cy="8229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1824228" y="1709925"/>
            <a:ext cx="73152" cy="822960"/>
          </a:xfrm>
          <a:prstGeom prst="rect">
            <a:avLst/>
          </a:prstGeom>
          <a:solidFill>
            <a:srgbClr val="C8A9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2057400" y="1604776"/>
            <a:ext cx="621792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D2D2D"/>
              </a:buClr>
              <a:buSzPts val="1400"/>
              <a:buFont typeface="Calibri"/>
              <a:buNone/>
            </a:pP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Un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professionnel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hautement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qualifié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inscrit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 sur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liste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officielle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 de la Cour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d'appel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 de la Cour de cassation, pour </a:t>
            </a:r>
            <a:r>
              <a:rPr lang="en-US" sz="1400" b="0" i="0" u="none" strike="noStrike" cap="none" dirty="0" err="1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éclairer</a:t>
            </a:r>
            <a:r>
              <a:rPr lang="en-US" sz="1400" b="0" i="0" u="none" strike="noStrike" cap="none" dirty="0">
                <a:solidFill>
                  <a:srgbClr val="2D2D2D"/>
                </a:solidFill>
                <a:latin typeface="Calibri"/>
                <a:ea typeface="Calibri"/>
                <a:cs typeface="Calibri"/>
                <a:sym typeface="Calibri"/>
              </a:rPr>
              <a:t> sur des questions techniques.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653604" y="2849960"/>
            <a:ext cx="7863840" cy="6858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2"/>
          <p:cNvSpPr/>
          <p:nvPr/>
        </p:nvSpPr>
        <p:spPr>
          <a:xfrm>
            <a:off x="866903" y="2953209"/>
            <a:ext cx="457200" cy="457200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" name="Google Shape;36;p2"/>
          <p:cNvSpPr/>
          <p:nvPr/>
        </p:nvSpPr>
        <p:spPr>
          <a:xfrm>
            <a:off x="866903" y="2936093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lang="en-US" sz="16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1506608" y="2918540"/>
            <a:ext cx="66751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lang="en-US" sz="14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Indépendant</a:t>
            </a:r>
            <a:r>
              <a:rPr lang="en-US" sz="14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et impartial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2"/>
          <p:cNvSpPr/>
          <p:nvPr/>
        </p:nvSpPr>
        <p:spPr>
          <a:xfrm>
            <a:off x="1506608" y="3174449"/>
            <a:ext cx="66751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Il ne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défend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aucune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des Parties. Son seul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objectif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est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d'apporter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un avis technique.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653604" y="3742257"/>
            <a:ext cx="7863840" cy="68046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2"/>
          <p:cNvSpPr/>
          <p:nvPr/>
        </p:nvSpPr>
        <p:spPr>
          <a:xfrm>
            <a:off x="857250" y="3828302"/>
            <a:ext cx="457200" cy="457200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2"/>
          <p:cNvSpPr/>
          <p:nvPr/>
        </p:nvSpPr>
        <p:spPr>
          <a:xfrm>
            <a:off x="866903" y="3811186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lang="en-US" sz="16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2"/>
          <p:cNvSpPr/>
          <p:nvPr/>
        </p:nvSpPr>
        <p:spPr>
          <a:xfrm>
            <a:off x="1479013" y="3765371"/>
            <a:ext cx="66751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lang="en-US" sz="14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Spécialistes</a:t>
            </a:r>
            <a:r>
              <a:rPr lang="en-US" sz="14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reconnu</a:t>
            </a:r>
            <a:r>
              <a:rPr lang="en-US" b="1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b="1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US" sz="14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facilement</a:t>
            </a:r>
            <a:r>
              <a:rPr lang="en-US" sz="14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identifiables</a:t>
            </a:r>
            <a:r>
              <a:rPr lang="en-US" sz="14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, relevant de </a:t>
            </a:r>
            <a:r>
              <a:rPr lang="en-US" sz="14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toutes</a:t>
            </a:r>
            <a:r>
              <a:rPr lang="en-US" sz="14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spécialités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1479013" y="3915150"/>
            <a:ext cx="6789420" cy="577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Annuaire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de la Cour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d’Appel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d’Aix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-Provence –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Annuaire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du Conseil National des Experts de Justice (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CNCEJ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200"/>
              <a:buFont typeface="Calibri"/>
              <a:buNone/>
            </a:pP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Renouvellement</a:t>
            </a:r>
            <a:r>
              <a:rPr lang="en-US" sz="120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périodique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46;p2">
            <a:extLst>
              <a:ext uri="{FF2B5EF4-FFF2-40B4-BE49-F238E27FC236}">
                <a16:creationId xmlns:a16="http://schemas.microsoft.com/office/drawing/2014/main" xmlns="" id="{CE2DB911-B67E-3ACE-03BA-14AE6FE87013}"/>
              </a:ext>
            </a:extLst>
          </p:cNvPr>
          <p:cNvSpPr/>
          <p:nvPr/>
        </p:nvSpPr>
        <p:spPr>
          <a:xfrm>
            <a:off x="866903" y="4534005"/>
            <a:ext cx="457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Calibri"/>
              <a:buNone/>
            </a:pPr>
            <a:r>
              <a:rPr lang="en-US" sz="16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8F5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A9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3"/>
          <p:cNvSpPr/>
          <p:nvPr/>
        </p:nvSpPr>
        <p:spPr>
          <a:xfrm>
            <a:off x="640080" y="320040"/>
            <a:ext cx="77724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3000"/>
              <a:buFont typeface="Georgia"/>
              <a:buNone/>
            </a:pPr>
            <a:r>
              <a:rPr lang="en-US" sz="3000" b="1" i="0" u="none" strike="noStrike" cap="none" dirty="0" err="1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L’expert</a:t>
            </a:r>
            <a:r>
              <a:rPr lang="en-US" sz="3000" b="1" i="0" u="none" strike="noStrike" cap="none" dirty="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3000" b="1" i="0" u="none" strike="noStrike" cap="none" dirty="0" err="1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inscrit</a:t>
            </a:r>
            <a:r>
              <a:rPr lang="en-US" sz="3000" b="1" i="0" u="none" strike="noStrike" cap="none" dirty="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 sur </a:t>
            </a:r>
            <a:r>
              <a:rPr lang="en-US" sz="3000" b="1" i="0" u="none" strike="noStrike" cap="none" dirty="0" err="1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une</a:t>
            </a:r>
            <a:r>
              <a:rPr lang="en-US" sz="3000" b="1" i="0" u="none" strike="noStrike" cap="none" dirty="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en-US" sz="3000" b="1" i="0" u="none" strike="noStrike" cap="none" dirty="0" err="1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liste</a:t>
            </a:r>
            <a:r>
              <a:rPr lang="en-US" sz="3000" b="1" i="0" u="none" strike="noStrike" cap="none" dirty="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 : des </a:t>
            </a:r>
            <a:r>
              <a:rPr lang="en-US" sz="3000" b="1" i="0" u="none" strike="noStrike" cap="none" dirty="0" err="1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garanties</a:t>
            </a:r>
            <a:r>
              <a:rPr lang="en-US" sz="3000" b="1" i="0" u="none" strike="noStrike" cap="none" dirty="0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 et un levier </a:t>
            </a:r>
            <a:r>
              <a:rPr lang="en-US" sz="3000" b="1" i="0" u="none" strike="noStrike" cap="none" dirty="0" err="1">
                <a:solidFill>
                  <a:srgbClr val="1B2A4A"/>
                </a:solidFill>
                <a:latin typeface="Georgia"/>
                <a:ea typeface="Georgia"/>
                <a:cs typeface="Georgia"/>
                <a:sym typeface="Georgia"/>
              </a:rPr>
              <a:t>stratégique</a:t>
            </a:r>
            <a:endParaRPr sz="3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640020" y="1364297"/>
            <a:ext cx="7863900" cy="7497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3"/>
          <p:cNvSpPr/>
          <p:nvPr/>
        </p:nvSpPr>
        <p:spPr>
          <a:xfrm>
            <a:off x="635085" y="1364297"/>
            <a:ext cx="63900" cy="749700"/>
          </a:xfrm>
          <a:prstGeom prst="rect">
            <a:avLst/>
          </a:prstGeom>
          <a:solidFill>
            <a:srgbClr val="C8A9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3"/>
          <p:cNvSpPr/>
          <p:nvPr/>
        </p:nvSpPr>
        <p:spPr>
          <a:xfrm>
            <a:off x="635085" y="2184566"/>
            <a:ext cx="7863900" cy="7497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3"/>
          <p:cNvSpPr/>
          <p:nvPr/>
        </p:nvSpPr>
        <p:spPr>
          <a:xfrm>
            <a:off x="629437" y="2177090"/>
            <a:ext cx="63900" cy="749700"/>
          </a:xfrm>
          <a:prstGeom prst="rect">
            <a:avLst/>
          </a:prstGeom>
          <a:solidFill>
            <a:srgbClr val="C8A9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3"/>
          <p:cNvSpPr/>
          <p:nvPr/>
        </p:nvSpPr>
        <p:spPr>
          <a:xfrm>
            <a:off x="1658576" y="2439004"/>
            <a:ext cx="6583800" cy="3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150"/>
              <a:buFont typeface="Calibri"/>
              <a:buNone/>
            </a:pPr>
            <a:r>
              <a:rPr lang="en-US" sz="115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Maîtrise</a:t>
            </a:r>
            <a:r>
              <a:rPr lang="en-US" sz="115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en-US" sz="115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contradictoire</a:t>
            </a:r>
            <a:endParaRPr lang="en-US" sz="1150" dirty="0">
              <a:solidFill>
                <a:srgbClr val="5A6A7A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150"/>
              <a:buFont typeface="Calibri"/>
              <a:buNone/>
            </a:pPr>
            <a:r>
              <a:rPr lang="en-US" sz="115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Actualisation</a:t>
            </a:r>
            <a:r>
              <a:rPr lang="en-US" sz="115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technique - Obligation de fo</a:t>
            </a:r>
            <a:r>
              <a:rPr lang="en-US" sz="115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rmation des experts de justice</a:t>
            </a:r>
            <a:endParaRPr sz="11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640020" y="3008426"/>
            <a:ext cx="7863900" cy="7497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3"/>
          <p:cNvSpPr/>
          <p:nvPr/>
        </p:nvSpPr>
        <p:spPr>
          <a:xfrm>
            <a:off x="629437" y="3012164"/>
            <a:ext cx="63900" cy="749700"/>
          </a:xfrm>
          <a:prstGeom prst="rect">
            <a:avLst/>
          </a:prstGeom>
          <a:solidFill>
            <a:srgbClr val="C8A9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8" name="Google Shape;68;p3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07852" y="2285368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3"/>
          <p:cNvSpPr/>
          <p:nvPr/>
        </p:nvSpPr>
        <p:spPr>
          <a:xfrm>
            <a:off x="1655078" y="3316644"/>
            <a:ext cx="6583800" cy="3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150"/>
              <a:buFont typeface="Calibri"/>
              <a:buNone/>
            </a:pPr>
            <a:r>
              <a:rPr lang="en-US" sz="115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Plateforme</a:t>
            </a:r>
            <a:r>
              <a:rPr lang="en-US" sz="115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Opalexe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150"/>
              <a:buFont typeface="Calibri"/>
              <a:buNone/>
            </a:pPr>
            <a:r>
              <a:rPr lang="en-US" sz="115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Lettre</a:t>
            </a:r>
            <a:r>
              <a:rPr lang="en-US" sz="115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5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d’engagement</a:t>
            </a:r>
            <a:r>
              <a:rPr lang="en-US" sz="115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type par métier</a:t>
            </a:r>
            <a:r>
              <a:rPr lang="en-US" sz="115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15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47;p2">
            <a:extLst>
              <a:ext uri="{FF2B5EF4-FFF2-40B4-BE49-F238E27FC236}">
                <a16:creationId xmlns:a16="http://schemas.microsoft.com/office/drawing/2014/main" xmlns="" id="{0F157432-7DDB-0BB6-B3FE-3BE4571A9A40}"/>
              </a:ext>
            </a:extLst>
          </p:cNvPr>
          <p:cNvSpPr/>
          <p:nvPr/>
        </p:nvSpPr>
        <p:spPr>
          <a:xfrm>
            <a:off x="1623060" y="1423677"/>
            <a:ext cx="667512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400"/>
              <a:buFont typeface="Calibri"/>
              <a:buNone/>
            </a:pPr>
            <a:r>
              <a:rPr lang="en-US" sz="13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Assurance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2"/>
          <p:cNvSpPr/>
          <p:nvPr/>
        </p:nvSpPr>
        <p:spPr>
          <a:xfrm>
            <a:off x="1623060" y="1631677"/>
            <a:ext cx="678942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Contrat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d’assurance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groupe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du Conseil National des Experts de Justice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200"/>
              <a:buFont typeface="Calibri"/>
              <a:buNone/>
            </a:pPr>
            <a:r>
              <a:rPr lang="en-US" sz="120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Couverture </a:t>
            </a: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expresse</a:t>
            </a:r>
            <a:r>
              <a:rPr lang="en-US" sz="120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des missions dans 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le cadre du </a:t>
            </a:r>
            <a:r>
              <a:rPr lang="en-US" sz="1200" b="0" i="0" u="none" strike="noStrike" cap="none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Décret</a:t>
            </a:r>
            <a:r>
              <a:rPr lang="en-US" sz="1200" b="0" i="0" u="none" strike="noStrike" cap="none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du 18 Juillet 2025.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Google Shape;85;p5" descr="preencoded.png">
            <a:extLst>
              <a:ext uri="{FF2B5EF4-FFF2-40B4-BE49-F238E27FC236}">
                <a16:creationId xmlns:a16="http://schemas.microsoft.com/office/drawing/2014/main" xmlns="" id="{1F5A7017-EEB7-1811-2A44-704B98ECF817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72775" y="1520954"/>
            <a:ext cx="411480" cy="411480"/>
          </a:xfrm>
          <a:prstGeom prst="rect">
            <a:avLst/>
          </a:prstGeom>
          <a:solidFill>
            <a:srgbClr val="E2BC70"/>
          </a:solidFill>
          <a:ln>
            <a:noFill/>
          </a:ln>
        </p:spPr>
      </p:pic>
      <p:sp>
        <p:nvSpPr>
          <p:cNvPr id="8" name="Google Shape;66;p3">
            <a:extLst>
              <a:ext uri="{FF2B5EF4-FFF2-40B4-BE49-F238E27FC236}">
                <a16:creationId xmlns:a16="http://schemas.microsoft.com/office/drawing/2014/main" xmlns="" id="{AB2704FC-6899-E536-9FDB-F14458660057}"/>
              </a:ext>
            </a:extLst>
          </p:cNvPr>
          <p:cNvSpPr/>
          <p:nvPr/>
        </p:nvSpPr>
        <p:spPr>
          <a:xfrm>
            <a:off x="635085" y="3847238"/>
            <a:ext cx="7863900" cy="7497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3"/>
          <p:cNvSpPr/>
          <p:nvPr/>
        </p:nvSpPr>
        <p:spPr>
          <a:xfrm>
            <a:off x="1668720" y="2169814"/>
            <a:ext cx="65838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lang="en-US" sz="1300" b="1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Sécurité</a:t>
            </a:r>
            <a:r>
              <a:rPr lang="en-US" sz="1300" b="1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00" b="1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procédurale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8" name="Google Shape;58;p3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35157" y="3984338"/>
            <a:ext cx="457200" cy="4114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  <p:sp>
        <p:nvSpPr>
          <p:cNvPr id="69" name="Google Shape;69;p3"/>
          <p:cNvSpPr/>
          <p:nvPr/>
        </p:nvSpPr>
        <p:spPr>
          <a:xfrm>
            <a:off x="1623060" y="3881558"/>
            <a:ext cx="65838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lang="en-US" sz="13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Accélérateur</a:t>
            </a:r>
            <a:r>
              <a:rPr lang="en-US" sz="13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3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résolution</a:t>
            </a:r>
            <a:r>
              <a:rPr lang="en-US" sz="13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amiable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3" name="Google Shape;63;p3" descr="preencode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72775" y="3099556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69;p3">
            <a:extLst>
              <a:ext uri="{FF2B5EF4-FFF2-40B4-BE49-F238E27FC236}">
                <a16:creationId xmlns:a16="http://schemas.microsoft.com/office/drawing/2014/main" xmlns="" id="{E2FC1499-41DA-DD29-2AAA-359248DE7D06}"/>
              </a:ext>
            </a:extLst>
          </p:cNvPr>
          <p:cNvSpPr/>
          <p:nvPr/>
        </p:nvSpPr>
        <p:spPr>
          <a:xfrm>
            <a:off x="1655078" y="3024084"/>
            <a:ext cx="65838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B2A4A"/>
              </a:buClr>
              <a:buSzPts val="1300"/>
              <a:buFont typeface="Calibri"/>
              <a:buNone/>
            </a:pPr>
            <a:r>
              <a:rPr lang="en-US" sz="13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Outils</a:t>
            </a:r>
            <a:r>
              <a:rPr lang="en-US" sz="1300" b="1" i="0" u="none" strike="noStrike" cap="none" dirty="0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300" b="1" i="0" u="none" strike="noStrike" cap="none" dirty="0" err="1">
                <a:solidFill>
                  <a:srgbClr val="1B2A4A"/>
                </a:solidFill>
                <a:latin typeface="Calibri"/>
                <a:ea typeface="Calibri"/>
                <a:cs typeface="Calibri"/>
                <a:sym typeface="Calibri"/>
              </a:rPr>
              <a:t>sécurisés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48;p2">
            <a:extLst>
              <a:ext uri="{FF2B5EF4-FFF2-40B4-BE49-F238E27FC236}">
                <a16:creationId xmlns:a16="http://schemas.microsoft.com/office/drawing/2014/main" xmlns="" id="{65796571-197C-B6CF-478E-34EAB536AF91}"/>
              </a:ext>
            </a:extLst>
          </p:cNvPr>
          <p:cNvSpPr/>
          <p:nvPr/>
        </p:nvSpPr>
        <p:spPr>
          <a:xfrm>
            <a:off x="1623060" y="4190078"/>
            <a:ext cx="678942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5A6A7A"/>
              </a:buClr>
              <a:buSzPts val="1200"/>
              <a:buFont typeface="Calibri"/>
              <a:buNone/>
            </a:pP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Définition</a:t>
            </a:r>
            <a:r>
              <a:rPr lang="en-US" sz="120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pertinente</a:t>
            </a:r>
            <a:r>
              <a:rPr lang="en-US" sz="120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de la mission : identification des points </a:t>
            </a: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réellement</a:t>
            </a:r>
            <a:r>
              <a:rPr lang="en-US" sz="120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utiles</a:t>
            </a:r>
            <a:r>
              <a:rPr lang="en-US" sz="120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– </a:t>
            </a: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Evitement</a:t>
            </a:r>
            <a:r>
              <a:rPr lang="en-US" sz="120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des </a:t>
            </a: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développements</a:t>
            </a:r>
            <a:r>
              <a:rPr lang="en-US" sz="1200" dirty="0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 techniques </a:t>
            </a:r>
            <a:r>
              <a:rPr lang="en-US" sz="1200" dirty="0" err="1">
                <a:solidFill>
                  <a:srgbClr val="5A6A7A"/>
                </a:solidFill>
                <a:latin typeface="Calibri"/>
                <a:ea typeface="Calibri"/>
                <a:cs typeface="Calibri"/>
                <a:sym typeface="Calibri"/>
              </a:rPr>
              <a:t>stériles</a:t>
            </a:r>
            <a:endParaRPr lang="en-US" sz="1200" dirty="0">
              <a:solidFill>
                <a:srgbClr val="5A6A7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67;p3">
            <a:extLst>
              <a:ext uri="{FF2B5EF4-FFF2-40B4-BE49-F238E27FC236}">
                <a16:creationId xmlns:a16="http://schemas.microsoft.com/office/drawing/2014/main" xmlns="" id="{FBD70B6C-FA4A-9F14-A689-D5D181111D71}"/>
              </a:ext>
            </a:extLst>
          </p:cNvPr>
          <p:cNvSpPr/>
          <p:nvPr/>
        </p:nvSpPr>
        <p:spPr>
          <a:xfrm>
            <a:off x="639271" y="3847238"/>
            <a:ext cx="63900" cy="749700"/>
          </a:xfrm>
          <a:prstGeom prst="rect">
            <a:avLst/>
          </a:prstGeom>
          <a:solidFill>
            <a:srgbClr val="C8A9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B2A4A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8A9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640080" y="320040"/>
            <a:ext cx="77724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lang="en-US" sz="2800" b="1" i="0" u="none" strike="noStrike" cap="none" dirty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En résumé : un choix rational et </a:t>
            </a:r>
            <a:r>
              <a:rPr lang="en-US" sz="2800" b="1" i="0" u="none" strike="noStrike" cap="none" dirty="0" err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sécurisé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5"/>
          <p:cNvSpPr/>
          <p:nvPr/>
        </p:nvSpPr>
        <p:spPr>
          <a:xfrm>
            <a:off x="640080" y="1188720"/>
            <a:ext cx="7863840" cy="1005840"/>
          </a:xfrm>
          <a:prstGeom prst="rect">
            <a:avLst/>
          </a:prstGeom>
          <a:solidFill>
            <a:srgbClr val="243B6A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914400" y="1371600"/>
            <a:ext cx="640080" cy="640080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0" name="Google Shape;80;p5" descr="preencoded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24128" y="1481328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5"/>
          <p:cNvSpPr/>
          <p:nvPr/>
        </p:nvSpPr>
        <p:spPr>
          <a:xfrm>
            <a:off x="1828800" y="1496926"/>
            <a:ext cx="6400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8A951"/>
              </a:buClr>
              <a:buSzPts val="1500"/>
              <a:buFont typeface="Calibri"/>
              <a:buNone/>
            </a:pPr>
            <a:r>
              <a:rPr lang="en-US" sz="1500" b="1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Sé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curiser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la procedure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structurant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l’argumentation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technique </a:t>
            </a:r>
            <a:endParaRPr sz="1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640080" y="2377440"/>
            <a:ext cx="7863840" cy="1005840"/>
          </a:xfrm>
          <a:prstGeom prst="rect">
            <a:avLst/>
          </a:prstGeom>
          <a:solidFill>
            <a:srgbClr val="243B6A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5"/>
          <p:cNvSpPr/>
          <p:nvPr/>
        </p:nvSpPr>
        <p:spPr>
          <a:xfrm>
            <a:off x="914400" y="2560320"/>
            <a:ext cx="640080" cy="640080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5" name="Google Shape;85;p5" descr="preencoded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24128" y="2670048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5"/>
          <p:cNvSpPr/>
          <p:nvPr/>
        </p:nvSpPr>
        <p:spPr>
          <a:xfrm>
            <a:off x="1828800" y="2670048"/>
            <a:ext cx="6400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8A951"/>
              </a:buClr>
              <a:buSzPts val="1500"/>
              <a:buFont typeface="Calibri"/>
              <a:buNone/>
            </a:pP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Optimiser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la mission pour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gagner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efficacité</a:t>
            </a:r>
            <a:endParaRPr sz="1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5"/>
          <p:cNvSpPr/>
          <p:nvPr/>
        </p:nvSpPr>
        <p:spPr>
          <a:xfrm>
            <a:off x="640080" y="3566160"/>
            <a:ext cx="7863840" cy="1005840"/>
          </a:xfrm>
          <a:prstGeom prst="rect">
            <a:avLst/>
          </a:prstGeom>
          <a:solidFill>
            <a:srgbClr val="243B6A"/>
          </a:solidFill>
          <a:ln>
            <a:noFill/>
          </a:ln>
          <a:effectLst>
            <a:outerShdw blurRad="101600" dist="38100" dir="8100000" algn="bl" rotWithShape="0">
              <a:srgbClr val="000000">
                <a:alpha val="12156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5"/>
          <p:cNvSpPr/>
          <p:nvPr/>
        </p:nvSpPr>
        <p:spPr>
          <a:xfrm>
            <a:off x="914400" y="3749040"/>
            <a:ext cx="640080" cy="640080"/>
          </a:xfrm>
          <a:prstGeom prst="ellipse">
            <a:avLst/>
          </a:prstGeom>
          <a:solidFill>
            <a:srgbClr val="1B2A4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0" name="Google Shape;90;p5" descr="preencoded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24128" y="3858768"/>
            <a:ext cx="411480" cy="41148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5"/>
          <p:cNvSpPr/>
          <p:nvPr/>
        </p:nvSpPr>
        <p:spPr>
          <a:xfrm>
            <a:off x="1828800" y="3858768"/>
            <a:ext cx="64008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8A951"/>
              </a:buClr>
              <a:buSzPts val="1500"/>
              <a:buFont typeface="Calibri"/>
              <a:buNone/>
            </a:pP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Favoriser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une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résolution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efficace</a:t>
            </a:r>
            <a:r>
              <a:rPr lang="en-US" sz="1500" b="1" i="0" u="none" strike="noStrike" cap="none" dirty="0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 du </a:t>
            </a:r>
            <a:r>
              <a:rPr lang="en-US" sz="1500" b="1" i="0" u="none" strike="noStrike" cap="none" dirty="0" err="1">
                <a:solidFill>
                  <a:srgbClr val="C8A951"/>
                </a:solidFill>
                <a:latin typeface="Calibri"/>
                <a:ea typeface="Calibri"/>
                <a:cs typeface="Calibri"/>
                <a:sym typeface="Calibri"/>
              </a:rPr>
              <a:t>litige</a:t>
            </a:r>
            <a:endParaRPr sz="1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3" name="Google Shape;93;p5"/>
          <p:cNvCxnSpPr/>
          <p:nvPr/>
        </p:nvCxnSpPr>
        <p:spPr>
          <a:xfrm>
            <a:off x="640080" y="4617720"/>
            <a:ext cx="7863840" cy="0"/>
          </a:xfrm>
          <a:prstGeom prst="straightConnector1">
            <a:avLst/>
          </a:prstGeom>
          <a:noFill/>
          <a:ln w="12700" cap="flat" cmpd="sng">
            <a:solidFill>
              <a:srgbClr val="C8A95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4" name="Google Shape;94;p5"/>
          <p:cNvSpPr/>
          <p:nvPr/>
        </p:nvSpPr>
        <p:spPr>
          <a:xfrm>
            <a:off x="640080" y="4681758"/>
            <a:ext cx="786384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99AA"/>
              </a:buClr>
              <a:buSzPts val="1200"/>
              <a:buFont typeface="Calibri"/>
              <a:buNone/>
            </a:pPr>
            <a:r>
              <a:rPr lang="en-US" sz="1200" b="1" i="1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L'expertise</a:t>
            </a:r>
            <a:r>
              <a:rPr lang="en-US" sz="12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judiciaire est un </a:t>
            </a:r>
            <a:r>
              <a:rPr lang="en-US" sz="1200" b="1" i="1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investissement</a:t>
            </a:r>
            <a:r>
              <a:rPr lang="en-US" sz="12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pour </a:t>
            </a:r>
            <a:r>
              <a:rPr lang="en-US" sz="1200" b="1" i="1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favoriser</a:t>
            </a:r>
            <a:r>
              <a:rPr lang="en-US" sz="12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le resolution des </a:t>
            </a:r>
            <a:r>
              <a:rPr lang="en-US" sz="1200" b="1" i="1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différents</a:t>
            </a:r>
            <a:r>
              <a:rPr lang="en-US" sz="12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avec des arguments techniques </a:t>
            </a:r>
            <a:r>
              <a:rPr lang="en-US" sz="1200" b="1" i="1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solides</a:t>
            </a:r>
            <a:r>
              <a:rPr lang="en-US" sz="12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et </a:t>
            </a:r>
            <a:r>
              <a:rPr lang="en-US" sz="1200" b="1" i="1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reconnus</a:t>
            </a:r>
            <a:r>
              <a:rPr lang="en-US" sz="1200" b="1" i="1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par la justice.</a:t>
            </a:r>
            <a:endParaRPr sz="12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245</Words>
  <Application>Microsoft Office PowerPoint</Application>
  <PresentationFormat>Affichage à l'écran (16:9)</PresentationFormat>
  <Paragraphs>34</Paragraphs>
  <Slides>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Office Theme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Andréa</dc:creator>
  <cp:lastModifiedBy>AF</cp:lastModifiedBy>
  <cp:revision>6</cp:revision>
  <dcterms:created xsi:type="dcterms:W3CDTF">2026-02-22T18:54:41Z</dcterms:created>
  <dcterms:modified xsi:type="dcterms:W3CDTF">2026-03-11T13:54:26Z</dcterms:modified>
</cp:coreProperties>
</file>